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1" r:id="rId17"/>
    <p:sldId id="273" r:id="rId18"/>
    <p:sldId id="282" r:id="rId19"/>
    <p:sldId id="284" r:id="rId20"/>
    <p:sldId id="274" r:id="rId21"/>
    <p:sldId id="275" r:id="rId22"/>
    <p:sldId id="276" r:id="rId23"/>
    <p:sldId id="277" r:id="rId24"/>
    <p:sldId id="278" r:id="rId25"/>
    <p:sldId id="280" r:id="rId26"/>
    <p:sldId id="285" r:id="rId27"/>
    <p:sldId id="279" r:id="rId28"/>
    <p:sldId id="286" r:id="rId29"/>
    <p:sldId id="288" r:id="rId30"/>
    <p:sldId id="287" r:id="rId31"/>
    <p:sldId id="289" r:id="rId32"/>
    <p:sldId id="291" r:id="rId33"/>
    <p:sldId id="290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2464" y="-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429C-544B-D144-9440-91683A2F912E}" type="datetimeFigureOut">
              <a:rPr lang="en-US" smtClean="0"/>
              <a:t>3/5/15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183C-8BEA-E54D-9DCE-0D7EC46B1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organ systems you are learning about in this series are physically connected organelles.  These organelles</a:t>
            </a:r>
            <a:r>
              <a:rPr lang="en-US" baseline="0" dirty="0" smtClean="0"/>
              <a:t> evolved to have extremely important specialized functions, but in physiology these systems must be able to communicate with each other and the outside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 </a:t>
            </a:r>
            <a:r>
              <a:rPr lang="en-US" dirty="0" err="1" smtClean="0"/>
              <a:t>chemotaxis</a:t>
            </a:r>
            <a:r>
              <a:rPr lang="en-US" baseline="0" dirty="0" smtClean="0"/>
              <a:t> around a sugar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oversimplification as hormones are now</a:t>
            </a:r>
            <a:r>
              <a:rPr lang="en-US" baseline="0" dirty="0" smtClean="0"/>
              <a:t> known to be made in many other tissues (gut/fat/muscle)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Calcitonin responds</a:t>
            </a:r>
            <a:r>
              <a:rPr lang="en-US" baseline="0" dirty="0" smtClean="0"/>
              <a:t> to elevated calcium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2DF5-5DE6-9F42-B9ED-CDD61DB9997C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fight or flight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1F188E67292D452F9F01D4A0F455BADFChart2015030510430497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57AC79D2DFB4334B3EF53D9E6E43108Chart2015030510450532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Hormone is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it made?</a:t>
            </a:r>
          </a:p>
          <a:p>
            <a:r>
              <a:rPr lang="en-US" dirty="0" smtClean="0"/>
              <a:t>What causes its release?</a:t>
            </a:r>
          </a:p>
          <a:p>
            <a:r>
              <a:rPr lang="en-US" dirty="0" smtClean="0"/>
              <a:t>What are its receptors?</a:t>
            </a:r>
          </a:p>
          <a:p>
            <a:r>
              <a:rPr lang="en-US" dirty="0" smtClean="0"/>
              <a:t>What tissues does it effect?</a:t>
            </a:r>
          </a:p>
          <a:p>
            <a:r>
              <a:rPr lang="en-US" dirty="0" smtClean="0"/>
              <a:t>How does it get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Adrenaline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023750"/>
              </p:ext>
            </p:extLst>
          </p:nvPr>
        </p:nvGraphicFramePr>
        <p:xfrm>
          <a:off x="457200" y="1582616"/>
          <a:ext cx="8229600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Where is it made?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r>
                        <a:rPr lang="en-US" baseline="0" dirty="0" smtClean="0"/>
                        <a:t> causes its release?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its receptor?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 tissues does it affect?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How does it</a:t>
                      </a:r>
                      <a:r>
                        <a:rPr lang="en-US" baseline="0" dirty="0" smtClean="0"/>
                        <a:t> get</a:t>
                      </a:r>
                      <a:r>
                        <a:rPr lang="en-US" dirty="0" smtClean="0"/>
                        <a:t> turned off?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Generally, where are hormones made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417638"/>
            <a:ext cx="445120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 how are hormones released?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Nervous stimulation</a:t>
            </a:r>
          </a:p>
          <a:p>
            <a:pPr lvl="1"/>
            <a:r>
              <a:rPr lang="en-US" dirty="0" smtClean="0"/>
              <a:t>Adrenaline, CRH, TSH</a:t>
            </a:r>
          </a:p>
          <a:p>
            <a:r>
              <a:rPr lang="en-US" dirty="0" smtClean="0"/>
              <a:t>In Response to Another Hormone</a:t>
            </a:r>
          </a:p>
          <a:p>
            <a:pPr lvl="1"/>
            <a:r>
              <a:rPr lang="en-US" dirty="0" smtClean="0"/>
              <a:t>Cortisol (ACTH), Thyroid Hormones (TSH)</a:t>
            </a:r>
          </a:p>
          <a:p>
            <a:r>
              <a:rPr lang="en-US" dirty="0" smtClean="0"/>
              <a:t>In Response to A Metabolite</a:t>
            </a:r>
          </a:p>
          <a:p>
            <a:pPr lvl="1"/>
            <a:r>
              <a:rPr lang="en-US" dirty="0" smtClean="0"/>
              <a:t>Insulin, Glucagon, Calcitonin</a:t>
            </a:r>
          </a:p>
          <a:p>
            <a:r>
              <a:rPr lang="en-US" dirty="0" smtClean="0"/>
              <a:t>In Response to Physical Changes Such As Stretch</a:t>
            </a:r>
          </a:p>
          <a:p>
            <a:pPr lvl="1"/>
            <a:r>
              <a:rPr lang="en-US" dirty="0" smtClean="0"/>
              <a:t>Ghrelin, Renin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605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Release In Response To Glucose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55" y="934118"/>
            <a:ext cx="6442576" cy="5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157"/>
            <a:ext cx="94113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Broadly What Kinds of Receptors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3" y="1353256"/>
            <a:ext cx="7980947" cy="48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Hormones Are There?</a:t>
            </a:r>
            <a:endParaRPr lang="en-US" dirty="0"/>
          </a:p>
        </p:txBody>
      </p:sp>
      <p:pic>
        <p:nvPicPr>
          <p:cNvPr id="4" name="Picture 3" descr="hormone-classific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4" y="1224173"/>
            <a:ext cx="4310941" cy="54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ECFD246A2BA435E9600E9A12A7041A1Chart2015030511260315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a dentist (or a doctoral student) care about endocrinology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Clinical manifestations of endocrine pathophysiology</a:t>
            </a:r>
          </a:p>
          <a:p>
            <a:pPr lvl="1"/>
            <a:r>
              <a:rPr lang="en-US" dirty="0" smtClean="0"/>
              <a:t>Diabetes (Insulin Insufficiency/Resistance)</a:t>
            </a:r>
          </a:p>
          <a:p>
            <a:pPr lvl="2"/>
            <a:r>
              <a:rPr lang="en-US" dirty="0" smtClean="0"/>
              <a:t>Periodontitis</a:t>
            </a:r>
          </a:p>
          <a:p>
            <a:pPr lvl="2"/>
            <a:r>
              <a:rPr lang="en-US" dirty="0" err="1" smtClean="0"/>
              <a:t>Mucusal</a:t>
            </a:r>
            <a:r>
              <a:rPr lang="en-US" dirty="0" smtClean="0"/>
              <a:t> disease</a:t>
            </a:r>
          </a:p>
          <a:p>
            <a:pPr lvl="2"/>
            <a:r>
              <a:rPr lang="en-US" dirty="0" smtClean="0"/>
              <a:t>Altered taste</a:t>
            </a:r>
          </a:p>
          <a:p>
            <a:pPr lvl="2"/>
            <a:r>
              <a:rPr lang="en-US" dirty="0" smtClean="0"/>
              <a:t>Parotid gland </a:t>
            </a:r>
            <a:r>
              <a:rPr lang="en-US" dirty="0" err="1" smtClean="0"/>
              <a:t>enlargent</a:t>
            </a:r>
            <a:endParaRPr lang="en-US" dirty="0" smtClean="0"/>
          </a:p>
          <a:p>
            <a:pPr lvl="2"/>
            <a:r>
              <a:rPr lang="en-US" dirty="0" smtClean="0"/>
              <a:t>Potential hypo/hyperglycemia</a:t>
            </a:r>
          </a:p>
          <a:p>
            <a:pPr lvl="1"/>
            <a:r>
              <a:rPr lang="en-US" dirty="0" err="1" smtClean="0"/>
              <a:t>Hypoparathyroidism</a:t>
            </a:r>
            <a:r>
              <a:rPr lang="en-US" dirty="0" smtClean="0"/>
              <a:t> (Not Enough PTH)</a:t>
            </a:r>
          </a:p>
          <a:p>
            <a:pPr lvl="2"/>
            <a:r>
              <a:rPr lang="en-US" dirty="0" smtClean="0"/>
              <a:t>Low calcium density, hypoplasia of enamel and dentin</a:t>
            </a:r>
          </a:p>
          <a:p>
            <a:pPr lvl="2"/>
            <a:r>
              <a:rPr lang="en-US" dirty="0" smtClean="0"/>
              <a:t>Candidiasis</a:t>
            </a:r>
          </a:p>
          <a:p>
            <a:pPr lvl="2"/>
            <a:r>
              <a:rPr lang="en-US" dirty="0" smtClean="0"/>
              <a:t>Delayed eruption, shortened roots</a:t>
            </a:r>
            <a:endParaRPr lang="en-US" dirty="0" smtClean="0"/>
          </a:p>
          <a:p>
            <a:pPr lvl="1"/>
            <a:r>
              <a:rPr lang="en-US" dirty="0" smtClean="0"/>
              <a:t>Hyperthyroidism (T3/T4 Overproduction)</a:t>
            </a:r>
          </a:p>
          <a:p>
            <a:pPr lvl="2"/>
            <a:r>
              <a:rPr lang="en-US" dirty="0" smtClean="0"/>
              <a:t>Malocclusion</a:t>
            </a:r>
          </a:p>
          <a:p>
            <a:pPr lvl="2"/>
            <a:r>
              <a:rPr lang="en-US" dirty="0" smtClean="0"/>
              <a:t>Demineralization</a:t>
            </a:r>
          </a:p>
          <a:p>
            <a:pPr lvl="2"/>
            <a:r>
              <a:rPr lang="en-US" dirty="0" smtClean="0"/>
              <a:t>Anxiety/restlessness</a:t>
            </a:r>
          </a:p>
          <a:p>
            <a:pPr lvl="1"/>
            <a:r>
              <a:rPr lang="en-US" dirty="0" smtClean="0"/>
              <a:t>Acromegaly (GH Overproduction)</a:t>
            </a:r>
          </a:p>
          <a:p>
            <a:pPr lvl="2"/>
            <a:r>
              <a:rPr lang="en-US" dirty="0" smtClean="0"/>
              <a:t>Accelerated tooth eruption</a:t>
            </a:r>
          </a:p>
          <a:p>
            <a:pPr lvl="2"/>
            <a:r>
              <a:rPr lang="en-US" dirty="0" smtClean="0"/>
              <a:t>Enlarged jaw, </a:t>
            </a:r>
            <a:r>
              <a:rPr lang="en-US" dirty="0" err="1" smtClean="0"/>
              <a:t>abberant</a:t>
            </a:r>
            <a:r>
              <a:rPr lang="en-US" dirty="0" smtClean="0"/>
              <a:t> tooth spacing</a:t>
            </a:r>
          </a:p>
          <a:p>
            <a:pPr lvl="1"/>
            <a:r>
              <a:rPr lang="en-US" dirty="0" smtClean="0"/>
              <a:t>Cushing’s (Cortisol Overproduction)</a:t>
            </a:r>
          </a:p>
          <a:p>
            <a:pPr lvl="2"/>
            <a:r>
              <a:rPr lang="en-US" dirty="0" err="1" smtClean="0"/>
              <a:t>Periodontis</a:t>
            </a:r>
            <a:r>
              <a:rPr lang="en-US" dirty="0" smtClean="0"/>
              <a:t>, swelling of gums</a:t>
            </a:r>
          </a:p>
          <a:p>
            <a:pPr lvl="2"/>
            <a:r>
              <a:rPr lang="en-US" dirty="0" smtClean="0"/>
              <a:t>Easy bruising</a:t>
            </a:r>
          </a:p>
          <a:p>
            <a:pPr lvl="1"/>
            <a:r>
              <a:rPr lang="en-US" dirty="0" smtClean="0"/>
              <a:t>Addison’s Disease (Cortisol Insufficiency)</a:t>
            </a:r>
          </a:p>
          <a:p>
            <a:pPr lvl="2"/>
            <a:r>
              <a:rPr lang="en-US" dirty="0" smtClean="0"/>
              <a:t>Blotchy melanin patches in oral mucosa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Surface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315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020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6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Nuclear Hormones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differences in nuclear hormone receptors </a:t>
            </a:r>
            <a:r>
              <a:rPr lang="en-US" dirty="0" err="1" smtClean="0"/>
              <a:t>vs</a:t>
            </a:r>
            <a:r>
              <a:rPr lang="en-US" dirty="0" smtClean="0"/>
              <a:t> cell surface receptors</a:t>
            </a:r>
          </a:p>
          <a:p>
            <a:pPr lvl="1"/>
            <a:r>
              <a:rPr lang="en-US" dirty="0" smtClean="0"/>
              <a:t>What has to be different about the ligands</a:t>
            </a:r>
          </a:p>
          <a:p>
            <a:pPr lvl="1"/>
            <a:r>
              <a:rPr lang="en-US" dirty="0" smtClean="0"/>
              <a:t>What has to be different about the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2375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Concepts About Hormone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hormone get from A -&gt; B</a:t>
            </a:r>
          </a:p>
          <a:p>
            <a:r>
              <a:rPr lang="en-US" dirty="0" smtClean="0"/>
              <a:t>Is it released into the blood? </a:t>
            </a:r>
          </a:p>
          <a:p>
            <a:r>
              <a:rPr lang="en-US" dirty="0" smtClean="0"/>
              <a:t>Does it require accessory proteins to help keep it soluble?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Location of 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2" y="1523999"/>
            <a:ext cx="5352047" cy="5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2" name="TPChart" descr="E9165CFD6EB945F5B8AD9F667CF70A8FChart2015030511283922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Hormonal Specificity?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Restrict the location of the hormone release (</a:t>
            </a:r>
            <a:r>
              <a:rPr lang="en-US" dirty="0" err="1" smtClean="0"/>
              <a:t>ie</a:t>
            </a:r>
            <a:r>
              <a:rPr lang="en-US" dirty="0" smtClean="0"/>
              <a:t> neurotransmitters only released into synapse)</a:t>
            </a:r>
          </a:p>
          <a:p>
            <a:r>
              <a:rPr lang="en-US" dirty="0" smtClean="0"/>
              <a:t>Restrict the receptors to particular tissues</a:t>
            </a:r>
          </a:p>
          <a:p>
            <a:r>
              <a:rPr lang="en-US" dirty="0" smtClean="0"/>
              <a:t>Have the receptors mediate different processes in different cell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43101"/>
            <a:ext cx="4504533" cy="25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2632" y="4781248"/>
            <a:ext cx="43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details see O’Connell’s lectures on blood pressure regulation</a:t>
            </a:r>
          </a:p>
        </p:txBody>
      </p:sp>
    </p:spTree>
    <p:extLst>
      <p:ext uri="{BB962C8B-B14F-4D97-AF65-F5344CB8AC3E}">
        <p14:creationId xmlns:p14="http://schemas.microsoft.com/office/powerpoint/2010/main" val="34999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Signal 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52589" cy="4525963"/>
          </a:xfrm>
        </p:spPr>
        <p:txBody>
          <a:bodyPr/>
          <a:lstStyle/>
          <a:p>
            <a:r>
              <a:rPr lang="en-US" dirty="0" smtClean="0"/>
              <a:t>Induce hormone resistance at the target cell</a:t>
            </a:r>
          </a:p>
          <a:p>
            <a:r>
              <a:rPr lang="en-US" dirty="0" smtClean="0"/>
              <a:t>Prevent further hormone production and/or reduce the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Arrestins</a:t>
            </a:r>
            <a:r>
              <a:rPr lang="en-US" dirty="0" smtClean="0"/>
              <a:t> and GPCRs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87579" y="1289384"/>
            <a:ext cx="3625017" cy="400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7579" y="5614282"/>
            <a:ext cx="5267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Lefkowitz</a:t>
            </a:r>
            <a:r>
              <a:rPr lang="en-US" dirty="0" smtClean="0"/>
              <a:t> </a:t>
            </a:r>
            <a:r>
              <a:rPr lang="en-US" dirty="0"/>
              <a:t>RJ, </a:t>
            </a:r>
            <a:r>
              <a:rPr lang="en-US" dirty="0" err="1"/>
              <a:t>Shenoy</a:t>
            </a:r>
            <a:r>
              <a:rPr lang="en-US" dirty="0"/>
              <a:t> SK (2005) Transduction of receptor signals by beta-</a:t>
            </a:r>
            <a:r>
              <a:rPr lang="en-US" dirty="0" err="1"/>
              <a:t>arrestins</a:t>
            </a:r>
            <a:r>
              <a:rPr lang="en-US" dirty="0"/>
              <a:t>. Science 308: 512–517. doi:10.1126/science.1109237.</a:t>
            </a:r>
          </a:p>
        </p:txBody>
      </p:sp>
    </p:spTree>
    <p:extLst>
      <p:ext uri="{BB962C8B-B14F-4D97-AF65-F5344CB8AC3E}">
        <p14:creationId xmlns:p14="http://schemas.microsoft.com/office/powerpoint/2010/main" val="19179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(should)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Regulation of renal </a:t>
            </a:r>
            <a:r>
              <a:rPr lang="en-US" dirty="0" smtClean="0"/>
              <a:t>function (</a:t>
            </a:r>
            <a:r>
              <a:rPr lang="en-US" dirty="0" err="1" smtClean="0"/>
              <a:t>Tigyi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Renin/Angiotensin/</a:t>
            </a:r>
            <a:r>
              <a:rPr lang="en-US" dirty="0" smtClean="0"/>
              <a:t>Aldosterone/ANF/Vasopressin</a:t>
            </a:r>
          </a:p>
          <a:p>
            <a:r>
              <a:rPr lang="en-US" dirty="0" smtClean="0"/>
              <a:t>Regulation of GI function (Johnson)</a:t>
            </a:r>
          </a:p>
          <a:p>
            <a:pPr lvl="1"/>
            <a:r>
              <a:rPr lang="en-US" dirty="0" smtClean="0"/>
              <a:t>Gastrin/CCK/GIP/Secretin/VIP/</a:t>
            </a:r>
            <a:r>
              <a:rPr lang="en-US" dirty="0" err="1" smtClean="0"/>
              <a:t>Motilin</a:t>
            </a:r>
            <a:endParaRPr lang="en-US" dirty="0" smtClean="0"/>
          </a:p>
          <a:p>
            <a:r>
              <a:rPr lang="en-US" dirty="0" smtClean="0"/>
              <a:t>Blood Pressure Regulation (O’Connell)</a:t>
            </a:r>
          </a:p>
          <a:p>
            <a:pPr lvl="1"/>
            <a:r>
              <a:rPr lang="en-US" dirty="0" smtClean="0"/>
              <a:t>Angiotensin/</a:t>
            </a:r>
            <a:r>
              <a:rPr lang="en-US" dirty="0" err="1" smtClean="0"/>
              <a:t>Vasporessin</a:t>
            </a:r>
            <a:r>
              <a:rPr lang="en-US" dirty="0" smtClean="0"/>
              <a:t>/Adrenaline/Noradrenaline/Dopamine/</a:t>
            </a:r>
            <a:r>
              <a:rPr lang="en-US" dirty="0" err="1" smtClean="0"/>
              <a:t>Endothelin</a:t>
            </a:r>
            <a:endParaRPr lang="en-US" dirty="0" smtClean="0"/>
          </a:p>
          <a:p>
            <a:r>
              <a:rPr lang="en-US" dirty="0" smtClean="0"/>
              <a:t>Cardiac Function (</a:t>
            </a:r>
            <a:r>
              <a:rPr lang="en-US" dirty="0" err="1" smtClean="0"/>
              <a:t>Mancarella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ANP/Adrenaline/Noradrenaline/Acetylcholine</a:t>
            </a:r>
          </a:p>
          <a:p>
            <a:r>
              <a:rPr lang="en-US" dirty="0" smtClean="0"/>
              <a:t>Synaptic Transmission (</a:t>
            </a:r>
            <a:r>
              <a:rPr lang="en-US" dirty="0" err="1" smtClean="0"/>
              <a:t>Adebiyi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Serotonin/Acetylcholine/GABA/Histamine/Aspartate/Glutamate/NO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Reduce New Hormone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31" y="1755273"/>
            <a:ext cx="4124158" cy="43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Degrade Existing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63700"/>
            <a:ext cx="5816600" cy="353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368" y="2125579"/>
            <a:ext cx="3034632" cy="4090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6317" y="1417639"/>
            <a:ext cx="2018630" cy="4951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0211" y="4398211"/>
            <a:ext cx="4497136" cy="2096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7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some hormone that you think you know of its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Imagine a patient that has no negative feedback to that hormone.  What happens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imagine another patient that has way too much negative feedback to that hormone.  What happens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Neuroendocrinology and the Pituitary</a:t>
            </a:r>
          </a:p>
          <a:p>
            <a:r>
              <a:rPr lang="en-US" dirty="0" smtClean="0"/>
              <a:t>Hypothalamus and Endocrine Control of Appetite</a:t>
            </a:r>
          </a:p>
          <a:p>
            <a:r>
              <a:rPr lang="en-US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sensed by the JG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ECF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arterial blood flow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FE8FF7A292B94909A2B9E8D2CD5723EDChart2015030509370848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JG Cells Release What Factor?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Aldosterone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12099B3D9C674A8C83F2C162C1BF5E91Chart2015030509392550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end effect of activating the Renin/Angiotensin System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 formation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Water retention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V</a:t>
            </a:r>
            <a:r>
              <a:rPr lang="en-US" dirty="0" smtClean="0">
                <a:latin typeface="Calibri" charset="0"/>
                <a:ea typeface="MS PGothic" charset="0"/>
              </a:rPr>
              <a:t>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E51DEB740AFF4A02A70C40F2027A7606Chart2015030509404979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13877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Extracellular Sensing</a:t>
            </a:r>
            <a:endParaRPr lang="en-US" dirty="0"/>
          </a:p>
        </p:txBody>
      </p:sp>
      <p:pic>
        <p:nvPicPr>
          <p:cNvPr id="4" name="Chemotaxis- Bacteria attracted by a sugar cryst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1" y="638907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=F6QMU3KD7zw</a:t>
            </a:r>
          </a:p>
        </p:txBody>
      </p:sp>
    </p:spTree>
    <p:extLst>
      <p:ext uri="{BB962C8B-B14F-4D97-AF65-F5344CB8AC3E}">
        <p14:creationId xmlns:p14="http://schemas.microsoft.com/office/powerpoint/2010/main" val="249336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important processes?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has to be a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That signal has to be detected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cell has to respond to that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a while the signal has to be stopped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60B72F43EBB4DD3A69C2D55C2BB17D4&lt;/guid&gt;&lt;date&gt;3/5/2015 10:43:0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8089B81009D04D0891D34DEBE7747135&lt;/guid&gt;&lt;answertext&gt;Enter answer text...&lt;/answertext&gt;&lt;valuetype&gt;0&lt;/valuetype&gt;&lt;/answer&gt;&lt;answer&gt;&lt;guid&gt;0BA8FE6200DE479A8D9CDB18281F075E&lt;/guid&gt;&lt;answertext&gt;Enter answer text...&lt;/answertext&gt;&lt;valuetype&gt;0&lt;/valuetype&gt;&lt;/answer&gt;&lt;answer&gt;&lt;guid&gt;340F84F918644318A36E59AB3705AD7F&lt;/guid&gt;&lt;answertext&gt;Enter answer text...&lt;/answertext&gt;&lt;valuetype&gt;0&lt;/valuetype&gt;&lt;/answer&gt;&lt;answer&gt;&lt;guid&gt;373BE64164AB4B22B5CE0DDDF95FF17D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5951CEA0F3944AEBAC1842031DBAD55C&lt;/guid&gt;&lt;date&gt;3/5/2015 10:45:0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B1A682468DF34ADA94DBD21D0E892EA8&lt;/guid&gt;&lt;answertext&gt;Enter answer text...&lt;/answertext&gt;&lt;valuetype&gt;0&lt;/valuetype&gt;&lt;/answer&gt;&lt;answer&gt;&lt;guid&gt;DAD0997E111B46919D8EEF981CAF60FD&lt;/guid&gt;&lt;answertext&gt;Enter answer text...&lt;/answertext&gt;&lt;valuetype&gt;0&lt;/valuetype&gt;&lt;/answer&gt;&lt;answer&gt;&lt;guid&gt;90E9D543A8DC4000A33B9874B82F29C5&lt;/guid&gt;&lt;answertext&gt;Enter answer text...&lt;/answertext&gt;&lt;valuetype&gt;0&lt;/valuetype&gt;&lt;/answer&gt;&lt;answer&gt;&lt;guid&gt;718BD7AA494F491F86F2235FC2621830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67F76CA155534EC6B8432301B4C60A2D&lt;/guid&gt;&lt;date&gt;3/5/2015 11:27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Enter answer text...&lt;/answertext&gt;&lt;valuetype&gt;-1&lt;/valuetype&gt;&lt;/answer&gt;&lt;answer&gt;&lt;guid&gt;71F384547C4345109E320141F2D50942&lt;/guid&gt;&lt;answertext&gt;Enter answer text...&lt;/answertext&gt;&lt;valuetype&gt;-1&lt;/valuetype&gt;&lt;/answer&gt;&lt;answer&gt;&lt;guid&gt;8486C7C90D174DA184C9CF2A959D234A&lt;/guid&gt;&lt;answertext&gt;Enter answer text...&lt;/answertext&gt;&lt;valuetype&gt;-1&lt;/valuetype&gt;&lt;/answer&gt;&lt;answer&gt;&lt;guid&gt;CF85491A83F44765B09F2C1779B2BB77&lt;/guid&gt;&lt;answertext&gt;Enter answer text...&lt;/answertext&gt;&lt;valuetype&gt;1&lt;/valuetype&gt;&lt;/answer&gt;&lt;/answers&gt;&lt;/multichoice&gt;&lt;/questions&gt;&lt;/questionlist&gt;"/>
  <p:tag name="LIVECHARTING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E8FF7A292B94909A2B9E8D2CD5723ED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BAC8244DB4184AAD8F195E1054C567CC&lt;/guid&gt;&lt;date&gt;3/5/2015 09:38:4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E8FF7A292B94909A2B9E8D2CD5723ED&lt;/guid&gt;&lt;repollguid&gt;D21BA62B623447E8BFFDCBAE1732A696&lt;/repollguid&gt;&lt;sourceid&gt;0ED787B95F4445558D129A0B8A8CEA43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1CC3D2979A34B76840109B03BC5C17C&lt;/guid&gt;&lt;answertext&gt;Enter answer text...&lt;/answertext&gt;&lt;valuetype&gt;-1&lt;/valuetype&gt;&lt;/answer&gt;&lt;answer&gt;&lt;guid&gt;2C495C16EBD041159285EAFB681EAA76&lt;/guid&gt;&lt;answertext&gt;Enter answer text...&lt;/answertext&gt;&lt;valuetype&gt;-1&lt;/valuetype&gt;&lt;/answer&gt;&lt;answer&gt;&lt;guid&gt;CBE13649C0134EDFB27E02379F9F2A79&lt;/guid&gt;&lt;answertext&gt;Enter answer text...&lt;/answertext&gt;&lt;valuetype&gt;-1&lt;/valuetype&gt;&lt;/answer&gt;&lt;answer&gt;&lt;guid&gt;E3C124333779400F9A056AA07306D699&lt;/guid&gt;&lt;answertext&gt;Enter answer text...&lt;/answertext&gt;&lt;valuetype&gt;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165CFD6EB945F5B8AD9F667CF70A8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AB3C195FC19046D099569EC7AB39E492&lt;/guid&gt;&lt;date&gt;3/5/2015 11:30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165CFD6EB945F5B8AD9F667CF70A8F&lt;/guid&gt;&lt;repollguid&gt;7AD8A068DCF948968FD0AD0ADF4A1473&lt;/repollguid&gt;&lt;sourceid&gt;B5E63FEF098249369A83C8EDF85E3567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Enter answer text...&lt;/answertext&gt;&lt;valuetype&gt;-1&lt;/valuetype&gt;&lt;/answer&gt;&lt;answer&gt;&lt;guid&gt;424F050F03EF412E83E2FFC6A2960BD2&lt;/guid&gt;&lt;answertext&gt;Enter answer text...&lt;/answertext&gt;&lt;valuetype&gt;1&lt;/valuetype&gt;&lt;/answer&gt;&lt;answer&gt;&lt;guid&gt;9B9F51FEB6E4463396FFF4F89F52B9BA&lt;/guid&gt;&lt;answertext&gt;Enter answer text...&lt;/answertext&gt;&lt;valuetype&gt;-1&lt;/valuetype&gt;&lt;/answer&gt;&lt;answer&gt;&lt;guid&gt;5310BFCABC4640789F396CB99032DEAA&lt;/guid&gt;&lt;answertext&gt;Enter answer text...&lt;/answertext&gt;&lt;valuetype&gt;-1&lt;/valuetype&gt;&lt;/answer&gt;&lt;/answers&gt;&lt;/multichoice&gt;&lt;/questions&gt;&lt;/questionlist&gt;"/>
  <p:tag name="LIVECHARTING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099B3D9C674A8C83F2C162C1BF5E91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AF3440E3AAB34FB0BE063A5F7E97BCD3&lt;/guid&gt;&lt;date&gt;3/5/2015 09:40:2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2099B3D9C674A8C83F2C162C1BF5E91&lt;/guid&gt;&lt;repollguid&gt;80BDB4E2BB484F1FB8BDDD394D5B8030&lt;/repollguid&gt;&lt;sourceid&gt;CB77440FC58149D3A5D9D4CCEA6BC74D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0AC5C4B4094E4CA481B65E195860CDDC&lt;/guid&gt;&lt;answertext&gt;Enter answer text...&lt;/answertext&gt;&lt;valuetype&gt;1&lt;/valuetype&gt;&lt;/answer&gt;&lt;answer&gt;&lt;guid&gt;35FB57BE8C154D7790EA5242638B88DE&lt;/guid&gt;&lt;answertext&gt;Enter answer text...&lt;/answertext&gt;&lt;valuetype&gt;-1&lt;/valuetype&gt;&lt;/answer&gt;&lt;answer&gt;&lt;guid&gt;7446C35BC5F04B8E874D9F789822D2E6&lt;/guid&gt;&lt;answertext&gt;Enter answer text...&lt;/answertext&gt;&lt;valuetype&gt;-1&lt;/valuetype&gt;&lt;/answer&gt;&lt;answer&gt;&lt;guid&gt;56C1873D37C5441184CE733C98E92EB5&lt;/guid&gt;&lt;answertext&gt;Enter answer text...&lt;/answertext&gt;&lt;valuetype&gt;-1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51DEB740AFF4A02A70C40F2027A7606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11EC8E88E6DC44AE94F608DE6C8ED020&lt;/guid&gt;&lt;date&gt;3/5/2015 09:47:3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51DEB740AFF4A02A70C40F2027A7606&lt;/guid&gt;&lt;repollguid&gt;483F26A186C84F37ABA81AB2A2FE63A9&lt;/repollguid&gt;&lt;sourceid&gt;8434F357321C4D6F8F45528B235FBFFA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E69D99ADA7A4492895D21DFA6F2BAF55&lt;/guid&gt;&lt;answertext&gt;Enter answer text...&lt;/answertext&gt;&lt;valuetype&gt;-1&lt;/valuetype&gt;&lt;/answer&gt;&lt;answer&gt;&lt;guid&gt;2C7033CBB647471C8EBC0CACA85051CE&lt;/guid&gt;&lt;answertext&gt;Enter answer text...&lt;/answertext&gt;&lt;valuetype&gt;-1&lt;/valuetype&gt;&lt;/answer&gt;&lt;answer&gt;&lt;guid&gt;5977A8F2AA854A62ABA1A0BCB6C386E7&lt;/guid&gt;&lt;answertext&gt;Enter answer text...&lt;/answertext&gt;&lt;valuetype&gt;-1&lt;/valuetype&gt;&lt;/answer&gt;&lt;answer&gt;&lt;guid&gt;318EE8CB3C9D49BC9145B842E568E45A&lt;/guid&gt;&lt;answertext&gt;Enter answer text...&lt;/answertext&gt;&lt;valuetype&gt;1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960</Words>
  <Application>Microsoft Macintosh PowerPoint</Application>
  <PresentationFormat>On-screen Show (4:3)</PresentationFormat>
  <Paragraphs>165</Paragraphs>
  <Slides>33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Endocrine Control Systems</vt:lpstr>
      <vt:lpstr>Why should a dentist (or a doctoral student) care about endocrinology</vt:lpstr>
      <vt:lpstr>Things you (should) already know</vt:lpstr>
      <vt:lpstr>What is sensed by the JG Cells?</vt:lpstr>
      <vt:lpstr>JG Cells Release What Factor?</vt:lpstr>
      <vt:lpstr>What is the end effect of activating the Renin/Angiotensin System</vt:lpstr>
      <vt:lpstr>Organ Systems</vt:lpstr>
      <vt:lpstr>Extracellular Sensing</vt:lpstr>
      <vt:lpstr>What are the important processes?</vt:lpstr>
      <vt:lpstr>When fight or flight increases blood flow to muscles, what is the signal</vt:lpstr>
      <vt:lpstr>What cells respond to that signal</vt:lpstr>
      <vt:lpstr>Every Hormone is Simple</vt:lpstr>
      <vt:lpstr>Example Adrenaline</vt:lpstr>
      <vt:lpstr>Generally, where are hormones made</vt:lpstr>
      <vt:lpstr>Generally how are hormones released?</vt:lpstr>
      <vt:lpstr>Insulin Release In Response To Glucose</vt:lpstr>
      <vt:lpstr>Broadly What Kinds of Receptors Are There?</vt:lpstr>
      <vt:lpstr>What Kinds of Hormones Are There?</vt:lpstr>
      <vt:lpstr>Which hormone type is most likely to be able to cross plasma membranes</vt:lpstr>
      <vt:lpstr>Cell Surface Receptors</vt:lpstr>
      <vt:lpstr>Nuclear Hormone Receptors</vt:lpstr>
      <vt:lpstr>What Do Nuclear Hormones Look Like?</vt:lpstr>
      <vt:lpstr>Group Activity</vt:lpstr>
      <vt:lpstr>General Concepts About Hormone Targets</vt:lpstr>
      <vt:lpstr>Relative Location of Action</vt:lpstr>
      <vt:lpstr>Insulin is released from pancreatic beta cells and is sensed by pancreatic alpha cells to reduce glucagon secretion.  This is an example of …</vt:lpstr>
      <vt:lpstr>How To Get Hormonal Specificity?</vt:lpstr>
      <vt:lpstr>Turning the Signal off</vt:lpstr>
      <vt:lpstr>Example: Arrestins and GPCRs</vt:lpstr>
      <vt:lpstr>Example: Reduce New Hormone Secretion</vt:lpstr>
      <vt:lpstr>Example: Degrade Existing Hormones</vt:lpstr>
      <vt:lpstr>Group Project</vt:lpstr>
      <vt:lpstr>Your Future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22</cp:revision>
  <dcterms:created xsi:type="dcterms:W3CDTF">2015-03-05T15:27:25Z</dcterms:created>
  <dcterms:modified xsi:type="dcterms:W3CDTF">2015-03-05T19:50:19Z</dcterms:modified>
</cp:coreProperties>
</file>